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71" r:id="rId5"/>
    <p:sldId id="258" r:id="rId6"/>
    <p:sldId id="273" r:id="rId7"/>
    <p:sldId id="260" r:id="rId8"/>
    <p:sldId id="261" r:id="rId9"/>
    <p:sldId id="262" r:id="rId10"/>
    <p:sldId id="280" r:id="rId11"/>
    <p:sldId id="263" r:id="rId12"/>
    <p:sldId id="274" r:id="rId13"/>
    <p:sldId id="275" r:id="rId14"/>
    <p:sldId id="276" r:id="rId15"/>
    <p:sldId id="277" r:id="rId16"/>
    <p:sldId id="278" r:id="rId17"/>
    <p:sldId id="279" r:id="rId18"/>
    <p:sldId id="270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E_DELL" initials="O" lastIdx="13" clrIdx="0">
    <p:extLst>
      <p:ext uri="{19B8F6BF-5375-455C-9EA6-DF929625EA0E}">
        <p15:presenceInfo xmlns:p15="http://schemas.microsoft.com/office/powerpoint/2012/main" userId="OE_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1:41:26.406" idx="1">
    <p:pos x="7387" y="1296"/>
    <p:text>Mencionar la precisión de su clasificación. Recordar que debe ser mayor a 80% para considerarse viable.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1:46:55.503" idx="2">
    <p:pos x="3492" y="2781"/>
    <p:text>¿Es Matorral Xerófilo en Montaña o de Montaña?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1:56:27.595" idx="3">
    <p:pos x="10" y="10"/>
    <p:text>¿A qué se refiere la superficie, son los cambios?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1:57:39.610" idx="4">
    <p:pos x="10" y="10"/>
    <p:text>Mismo comentario que la diapositiva anterior.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1:58:49.477" idx="5">
    <p:pos x="1772" y="1724"/>
    <p:text>Se entiende que las filas con relleno naranja son de Política Ambiental de Restauración, pero ¿las demás?</p:text>
    <p:extLst>
      <p:ext uri="{C676402C-5697-4E1C-873F-D02D1690AC5C}">
        <p15:threadingInfo xmlns:p15="http://schemas.microsoft.com/office/powerpoint/2012/main" timeZoneBias="360"/>
      </p:ext>
    </p:extLst>
  </p:cm>
  <p:cm authorId="1" dt="2021-03-18T11:59:39.074" idx="6">
    <p:pos x="10" y="10"/>
    <p:text>Indicar las unidades de medición de los valores ¿ha?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2:01:16.013" idx="7">
    <p:pos x="10" y="10"/>
    <p:text>Mismo comentario que la diapositiva anterior.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2:01:16.013" idx="7">
    <p:pos x="10" y="10"/>
    <p:text>INCLUIR UNA TABLA CON LOS RESULTADOS DE PÉRDIDA O GANANCIA DE COBERTURA DE SUELO POR UGA.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2:07:59.662" idx="8">
    <p:pos x="3269" y="1923"/>
    <p:text>¿A qué se refiere con "Restricciones en cuanto a actividades"?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2:57:49.459" idx="10">
    <p:pos x="2347" y="1561"/>
    <p:text>- Pregunta: ¿Los Lineamientos de las otras UGA, se han cumplido?
- ¿No falta la UGA 13?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F55FC-E4C2-42C3-B5C7-D82D90C44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4A3598-A652-4AD9-A283-8D81F401F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198CD-33F6-40D8-8BBE-D40D45C1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566BA-5AF2-49AB-BE9F-BEEA9442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576410-14DB-40EA-9E03-F52A04A8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431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1A296-894E-4358-ACB1-81D6EB9B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469C62-2F13-4F38-986F-826D6AD9C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BDB2BD-3AEA-48D7-9E09-F76299A3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F74CD6-1D22-48ED-B72B-AE334B0E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EEE1B-A149-445C-B25A-721FAAAB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817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19FFB8-7F6C-4591-95FD-7896605C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127AF8-1FF0-4843-A806-CE066CA8C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F95BDD-214D-496B-94D3-10259769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A2195C-B0C7-4739-BD87-BFDBEAB3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B621C-08A0-4BE3-B497-B6E544E8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2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14170-2A15-48AF-857B-A94916AD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1136E0-A05B-4EB5-80D8-0CFB3079A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F9736-29C6-481A-BFEF-58335006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20B740-B47E-4BBC-95A9-70CE7C2C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07900C-7054-434B-A6BE-59848C03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10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D03B3-033C-4AB4-BEE7-731725E6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2C5B5F-DC19-409A-9C09-7F9BB4B5B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815800-5EAD-4710-BC28-923C178A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45092-71BD-434C-9632-BCB7A2D8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D68647-461B-487D-8227-9E7C963A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56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46F54-2119-43E5-AE09-BF5E432C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29C806-AC85-4470-8871-05C3367A6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B188E6-87DB-4D65-916B-830478905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A26D95-F7DC-479F-B81F-53B50D72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1DA432-DFCC-4000-AF05-66A0323C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AED8F9-0F05-45AF-B4CE-73070F23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21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B5944-5C54-4FBC-89AA-95FF8702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C2BCEF-6DD9-468A-B638-2F157E816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0AA26-DB5A-46FB-9E4A-67264B466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7C8F8B-FD21-43E6-B2C8-504F5A9CA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A74597-4ABE-4C94-A67E-091517AF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B7A2DD-F0A6-403D-8B4B-664F0168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7E63B3-5968-4DF6-AB78-04646AE8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EBA7E3-7029-4B5F-B8FF-BAD11206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36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F85D3-0440-480E-A4C7-B8709BB7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E6859D-E0EF-43E3-97FD-411717AF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D19444-EF63-4CF6-9D02-86539E12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5582BD-AE19-4E1D-853D-27BC6FEB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220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CA15EF-A361-41BE-9E91-EB65ADFA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162DB4-0A80-46D3-8C20-ACA77575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D2CB94-9316-49FA-BEB9-552CCD1E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509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297A6-424C-4C14-94E6-342BD991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06D909-9908-4BE2-B4C6-939EAF1C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905DE0-83F5-42D6-89FE-49F216CA8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8BBE9-690A-43E3-9C9E-A177AF3A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2B7E98-FC55-4A76-986B-C400E16C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53249A-F85A-44B5-BEBB-67C7895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31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1513B-6C7A-4CEE-BFEA-DBBD96607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B9338A-DE86-470A-AED5-DC6AEC9E8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4BACD4-441B-4129-8718-5349E4AB0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4B3AB6-9E37-44A7-AF97-4B493A10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EBE439-B722-4629-8D14-5F36ACD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A3F2E3-56A1-4DDC-A971-30C05816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26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4A5371-5F98-4764-AC1D-604614C3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A8CD23-085F-4648-B072-680847A08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CA9989-020D-4501-959B-FDEE887FE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2F4E3-7F4B-4C93-B3EB-385BB564E59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7A3E7-4B79-4699-92D7-212DF0D2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5F7B8E-2977-474E-B15C-6488B5FEE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C1CA-E595-403B-9E67-EE184569F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45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0DA3BA-B222-4BCA-8112-C0F61E8D0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4647E1-2826-4028-B98D-2F694F457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826" y="1655960"/>
            <a:ext cx="9966960" cy="2482576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ANÁLISIS DE CAMBIO DE USO DE </a:t>
            </a:r>
            <a:r>
              <a:rPr lang="es-ES" sz="4000" b="1" dirty="0" smtClean="0">
                <a:solidFill>
                  <a:srgbClr val="C00000"/>
                </a:solidFill>
              </a:rPr>
              <a:t>SUELO EN </a:t>
            </a:r>
            <a:r>
              <a:rPr lang="es-MX" sz="4000" b="1" dirty="0" smtClean="0">
                <a:solidFill>
                  <a:srgbClr val="C00000"/>
                </a:solidFill>
              </a:rPr>
              <a:t>MUNICIPIO </a:t>
            </a:r>
            <a:r>
              <a:rPr lang="es-MX" sz="4000" b="1" dirty="0">
                <a:solidFill>
                  <a:srgbClr val="C00000"/>
                </a:solidFill>
              </a:rPr>
              <a:t>DE GÓMEZ PALACIO, </a:t>
            </a:r>
            <a:r>
              <a:rPr lang="es-MX" sz="4000" b="1" dirty="0" smtClean="0">
                <a:solidFill>
                  <a:srgbClr val="C00000"/>
                </a:solidFill>
              </a:rPr>
              <a:t>DGO., </a:t>
            </a:r>
            <a:r>
              <a:rPr lang="es-ES" sz="4000" b="1" dirty="0">
                <a:solidFill>
                  <a:srgbClr val="C00000"/>
                </a:solidFill>
              </a:rPr>
              <a:t>EN EL CONTEXTO DEL  </a:t>
            </a:r>
            <a:r>
              <a:rPr lang="es-MX" sz="4000" b="1" dirty="0">
                <a:solidFill>
                  <a:srgbClr val="C00000"/>
                </a:solidFill>
              </a:rPr>
              <a:t>ORDENAMIENTO ECOLÓGICO 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5AE9CE5-D011-4DD0-864C-8C162F7BB68A}"/>
              </a:ext>
            </a:extLst>
          </p:cNvPr>
          <p:cNvSpPr txBox="1">
            <a:spLocks/>
          </p:cNvSpPr>
          <p:nvPr/>
        </p:nvSpPr>
        <p:spPr>
          <a:xfrm>
            <a:off x="1112520" y="5222969"/>
            <a:ext cx="9966960" cy="813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cap="none" dirty="0">
                <a:solidFill>
                  <a:schemeClr val="tx1"/>
                </a:solidFill>
              </a:rPr>
              <a:t>Dirección de Ecología y Medio Ambiente</a:t>
            </a:r>
            <a:endParaRPr lang="es-MX" sz="3600" cap="none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4F03BD-2C1A-40A8-8F5F-DE5468E4A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0BE38F-0369-40BD-88B0-71BD666C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6" y="199342"/>
            <a:ext cx="1411227" cy="1828804"/>
          </a:xfrm>
          <a:prstGeom prst="rect">
            <a:avLst/>
          </a:prstGeom>
        </p:spPr>
      </p:pic>
      <p:pic>
        <p:nvPicPr>
          <p:cNvPr id="9" name="Picture 6" descr="No hay ninguna descripción de la foto disponible.">
            <a:extLst>
              <a:ext uri="{FF2B5EF4-FFF2-40B4-BE49-F238E27FC236}">
                <a16:creationId xmlns:a16="http://schemas.microsoft.com/office/drawing/2014/main" id="{199A7D09-11E4-4720-B0E7-12DC229E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9" b="95020" l="8057" r="92725">
                        <a14:foregroundMark x1="50000" y1="17188" x2="50000" y2="17188"/>
                        <a14:foregroundMark x1="61963" y1="14502" x2="61963" y2="14502"/>
                        <a14:foregroundMark x1="40137" y1="15088" x2="40137" y2="15088"/>
                        <a14:foregroundMark x1="51367" y1="58936" x2="51367" y2="58936"/>
                        <a14:foregroundMark x1="25244" y1="60498" x2="25244" y2="60498"/>
                        <a14:foregroundMark x1="74951" y1="60693" x2="74951" y2="60693"/>
                        <a14:foregroundMark x1="57520" y1="70898" x2="57520" y2="70898"/>
                        <a14:foregroundMark x1="62158" y1="75342" x2="62158" y2="75342"/>
                        <a14:foregroundMark x1="69531" y1="73047" x2="69531" y2="73047"/>
                        <a14:foregroundMark x1="77246" y1="74414" x2="77246" y2="74414"/>
                        <a14:foregroundMark x1="69727" y1="67627" x2="69727" y2="67627"/>
                        <a14:foregroundMark x1="64111" y1="63965" x2="64111" y2="63965"/>
                        <a14:foregroundMark x1="60840" y1="66650" x2="60840" y2="66650"/>
                        <a14:foregroundMark x1="56396" y1="65137" x2="56396" y2="65137"/>
                        <a14:foregroundMark x1="55225" y1="62207" x2="55225" y2="62207"/>
                        <a14:foregroundMark x1="51563" y1="65137" x2="51563" y2="65137"/>
                        <a14:foregroundMark x1="48633" y1="63574" x2="48633" y2="63574"/>
                        <a14:foregroundMark x1="44385" y1="63574" x2="44385" y2="63574"/>
                        <a14:foregroundMark x1="40137" y1="65137" x2="40137" y2="65137"/>
                        <a14:foregroundMark x1="37061" y1="65332" x2="37061" y2="65332"/>
                        <a14:foregroundMark x1="33984" y1="65332" x2="33984" y2="65332"/>
                        <a14:foregroundMark x1="32422" y1="64746" x2="32422" y2="64746"/>
                        <a14:foregroundMark x1="23730" y1="71680" x2="23730" y2="71680"/>
                        <a14:foregroundMark x1="31055" y1="75000" x2="31055" y2="75000"/>
                        <a14:foregroundMark x1="38965" y1="75342" x2="38965" y2="75342"/>
                        <a14:foregroundMark x1="47119" y1="75537" x2="47119" y2="75537"/>
                        <a14:foregroundMark x1="28564" y1="80957" x2="28564" y2="80957"/>
                        <a14:foregroundMark x1="34521" y1="80176" x2="34521" y2="80176"/>
                        <a14:foregroundMark x1="36084" y1="80957" x2="36084" y2="80957"/>
                        <a14:foregroundMark x1="38965" y1="80762" x2="38965" y2="80762"/>
                        <a14:foregroundMark x1="42676" y1="80957" x2="42676" y2="80957"/>
                        <a14:foregroundMark x1="45752" y1="79248" x2="45752" y2="79248"/>
                        <a14:foregroundMark x1="51172" y1="80957" x2="51172" y2="80957"/>
                        <a14:foregroundMark x1="52686" y1="79980" x2="52686" y2="79980"/>
                        <a14:foregroundMark x1="56934" y1="80371" x2="56934" y2="80371"/>
                        <a14:foregroundMark x1="59668" y1="79590" x2="59668" y2="79590"/>
                        <a14:foregroundMark x1="61377" y1="80762" x2="61377" y2="80762"/>
                        <a14:foregroundMark x1="66211" y1="81543" x2="66211" y2="81543"/>
                        <a14:foregroundMark x1="68750" y1="79590" x2="68750" y2="79590"/>
                        <a14:foregroundMark x1="70850" y1="80371" x2="70850" y2="80371"/>
                        <a14:foregroundMark x1="24707" y1="87305" x2="24707" y2="87305"/>
                        <a14:foregroundMark x1="26807" y1="87451" x2="26807" y2="87451"/>
                        <a14:foregroundMark x1="28125" y1="85254" x2="28125" y2="85254"/>
                        <a14:foregroundMark x1="32080" y1="87061" x2="32080" y2="87061"/>
                        <a14:foregroundMark x1="34814" y1="87012" x2="34814" y2="87012"/>
                        <a14:foregroundMark x1="39355" y1="86768" x2="39355" y2="86768"/>
                        <a14:foregroundMark x1="42920" y1="87354" x2="42920" y2="87354"/>
                        <a14:foregroundMark x1="46533" y1="87451" x2="46533" y2="87451"/>
                        <a14:foregroundMark x1="50000" y1="87451" x2="50000" y2="87451"/>
                        <a14:foregroundMark x1="53613" y1="87646" x2="53613" y2="87646"/>
                        <a14:foregroundMark x1="56885" y1="87061" x2="56885" y2="87061"/>
                        <a14:foregroundMark x1="60840" y1="86865" x2="60840" y2="86865"/>
                        <a14:foregroundMark x1="62842" y1="87402" x2="62842" y2="87402"/>
                        <a14:foregroundMark x1="65625" y1="88184" x2="65625" y2="88184"/>
                        <a14:foregroundMark x1="70215" y1="87744" x2="70215" y2="87744"/>
                        <a14:foregroundMark x1="71436" y1="87451" x2="71436" y2="87451"/>
                        <a14:foregroundMark x1="73145" y1="87549" x2="73145" y2="87549"/>
                        <a14:foregroundMark x1="74170" y1="86621" x2="74170" y2="86621"/>
                        <a14:foregroundMark x1="77051" y1="88232" x2="77051" y2="88232"/>
                        <a14:foregroundMark x1="77393" y1="61182" x2="77393" y2="61182"/>
                        <a14:foregroundMark x1="78809" y1="61182" x2="78809" y2="61182"/>
                        <a14:foregroundMark x1="21484" y1="61133" x2="21484" y2="6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58" y="4869985"/>
            <a:ext cx="1880742" cy="16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5C80064-E728-48CB-AEED-A5F9C713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803D3E1-3128-4345-B248-82643FC93601}"/>
              </a:ext>
            </a:extLst>
          </p:cNvPr>
          <p:cNvSpPr txBox="1">
            <a:spLocks/>
          </p:cNvSpPr>
          <p:nvPr/>
        </p:nvSpPr>
        <p:spPr>
          <a:xfrm>
            <a:off x="1158240" y="358140"/>
            <a:ext cx="9875520" cy="807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C00000"/>
                </a:solidFill>
              </a:rPr>
              <a:t>RESULTADOS GENERALES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77" y="1527051"/>
            <a:ext cx="9875520" cy="61976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RESULTADOS POR UGA </a:t>
            </a:r>
            <a:endParaRPr lang="es-MX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46822"/>
              </p:ext>
            </p:extLst>
          </p:nvPr>
        </p:nvGraphicFramePr>
        <p:xfrm>
          <a:off x="548641" y="2244046"/>
          <a:ext cx="10684218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97202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4687016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UGA 13. Política</a:t>
                      </a:r>
                      <a:r>
                        <a:rPr lang="es-MX" sz="2200" baseline="0" dirty="0" smtClean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 de Aprovechamiento </a:t>
                      </a:r>
                      <a:endParaRPr lang="es-MX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Con registros de cambio de uso de suelo.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>
                          <a:solidFill>
                            <a:schemeClr val="tx1"/>
                          </a:solidFill>
                        </a:rPr>
                        <a:t>Restricciones en cuanto a actividades. </a:t>
                      </a:r>
                      <a:endParaRPr lang="es-MX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s-MX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Aprovechar sustentablemente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las 913.43 ha que se dedican a la agricultura de riego para mejorar sus volúmenes de producción actual, mediante el uso de tecnologías mas eficientes del agua, disminuyendo el volumen de extracción de agua subterránea en un 20% considerando para esto un periodo de 15 años. Regular y controlar el crecimiento urbano, orientando su desarrollo a esquemas de sustentabilidad</a:t>
                      </a: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. 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 smtClean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Agricultura de riego, Industria y Desarrollo urbano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486288"/>
              </p:ext>
            </p:extLst>
          </p:nvPr>
        </p:nvGraphicFramePr>
        <p:xfrm>
          <a:off x="548641" y="2244046"/>
          <a:ext cx="10684218" cy="4053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97202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4687016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UGA 1. Política</a:t>
                      </a:r>
                      <a:r>
                        <a:rPr lang="es-MX" sz="2200" baseline="0" dirty="0" smtClean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 de Restauración </a:t>
                      </a:r>
                      <a:endParaRPr lang="es-MX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Cambios más notables en los Asentamientos humanos.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Incremento en la cobertura natural en los periodos analizados 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Decremento en la agricultura  en el periodo analizado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La vegetación en estado de recuperación  indica un decremento</a:t>
                      </a:r>
                      <a:endParaRPr lang="es-MX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Recuperar las condiciones ambientales de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la franja del cauce que se ubica en el municipio de Gómez Palacio, y abarca 307.60 ha de la zona federal del río Nazas para fomentar espacios recreativos y plantaciones forestales nativas y favorecer la conservación de los servicios ambientales que presta esta área, así como desarrollar acciones de educación ambiental y ecoturismo.</a:t>
                      </a: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 smtClean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Conservación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C00000"/>
                </a:solidFill>
              </a:rPr>
              <a:t>RESULTADOS POR UGA 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42294"/>
              </p:ext>
            </p:extLst>
          </p:nvPr>
        </p:nvGraphicFramePr>
        <p:xfrm>
          <a:off x="245942" y="2244046"/>
          <a:ext cx="10986917" cy="3383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350350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4636567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UGA 2. Política</a:t>
                      </a:r>
                      <a:r>
                        <a:rPr lang="es-MX" sz="2200" baseline="0" dirty="0" smtClean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 de Protección </a:t>
                      </a:r>
                      <a:endParaRPr lang="es-MX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Los asentamientos humanos registraron un aumento aprox., de 25 ha.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La agricultura tuvo un decremento de aprox., 90 ha.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El matorral xerófilo registró una disminución aprox., de  24 ha, al igual que el matorral xerófilo en montaña con aprox., 77 ha. 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Promover la declaratoria como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Área Natural Protegida (ANP), para conservar los recursos naturales y culturales del Área Natural, así como las zonas de amortiguamiento alrededor del polígono de la misma</a:t>
                      </a: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. 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 smtClean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Conservación y Recursos Naturales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C00000"/>
                </a:solidFill>
              </a:rPr>
              <a:t>RESULTADOS POR UGA 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24721"/>
              </p:ext>
            </p:extLst>
          </p:nvPr>
        </p:nvGraphicFramePr>
        <p:xfrm>
          <a:off x="245942" y="2244046"/>
          <a:ext cx="10986917" cy="3977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29644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5557273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UGA 6. Política</a:t>
                      </a:r>
                      <a:r>
                        <a:rPr lang="es-MX" sz="2200" baseline="0" dirty="0" smtClean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 de Conservación </a:t>
                      </a:r>
                      <a:endParaRPr lang="es-MX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solidFill>
                            <a:schemeClr val="tx1"/>
                          </a:solidFill>
                        </a:rPr>
                        <a:t>Aumento de los asentamientos humanos aprox., de 240 ha.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solidFill>
                            <a:schemeClr val="tx1"/>
                          </a:solidFill>
                        </a:rPr>
                        <a:t>Matorral xerófilo con aumento en su superficie aprox., de 340 ha.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solidFill>
                            <a:schemeClr val="tx1"/>
                          </a:solidFill>
                        </a:rPr>
                        <a:t>Vegetación de desiertos arenosos y halófila con una disminución considerable de aprox.,  1,000 ha.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900" dirty="0" smtClean="0">
                          <a:solidFill>
                            <a:schemeClr val="tx1"/>
                          </a:solidFill>
                        </a:rPr>
                        <a:t>Matorral xerófilo en montaña y la vegetación en estado de recuperación también hay registros de aumento en su superficie (180 ha y 276 </a:t>
                      </a:r>
                      <a:r>
                        <a:rPr lang="es-MX" sz="1900" dirty="0" err="1" smtClean="0">
                          <a:solidFill>
                            <a:schemeClr val="tx1"/>
                          </a:solidFill>
                        </a:rPr>
                        <a:t>aprox</a:t>
                      </a:r>
                      <a:r>
                        <a:rPr lang="es-MX" sz="19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es-MX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Conservar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las 1,478 ha de matorral de desiertos arenosos para preservar su biodiversidad y servicios ambientales que estos proveen. Promover la restauración en 6,379.99 ha consideradas como áreas prioritarias para la restauración.</a:t>
                      </a: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 smtClean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Conservación y Desarrollo Urbano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C00000"/>
                </a:solidFill>
              </a:rPr>
              <a:t>RESULTADOS POR UGA 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46086"/>
              </p:ext>
            </p:extLst>
          </p:nvPr>
        </p:nvGraphicFramePr>
        <p:xfrm>
          <a:off x="245942" y="2244046"/>
          <a:ext cx="10986917" cy="3230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29644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5557273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UGA 14. Política</a:t>
                      </a:r>
                      <a:r>
                        <a:rPr lang="es-MX" sz="2200" baseline="0" dirty="0" smtClean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 de Restauración </a:t>
                      </a:r>
                      <a:endParaRPr lang="es-MX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Disminución aprox., de 320 ha en los asentamientos humanos.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Disminución en la cobertura natural de matorral xerófilo y vegetación de desiertos arenosos y halófila (aprox., 260 ha y 138 ha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Restauración de 1,122.36 ha de las zonas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erosionadas y con vegetación natural. Aprovechar sustentablemente 630.90 ha que actualmente se dedican a la agricultura de riego, mediante el uso de tecnologías más eficientes del agua, disminuyendo el volumen de extracción de agua subterránea en un 20% considerando para esto un periodo de 15 años. Regular y controlar el crecimiento urbano orientando su desarrollo a esquemas de sustentabilidad.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 smtClean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dirty="0" smtClean="0">
                          <a:solidFill>
                            <a:schemeClr val="tx1"/>
                          </a:solidFill>
                        </a:rPr>
                        <a:t>Agricultura</a:t>
                      </a:r>
                      <a:r>
                        <a:rPr lang="es-MX" sz="2200" baseline="0" dirty="0" smtClean="0">
                          <a:solidFill>
                            <a:schemeClr val="tx1"/>
                          </a:solidFill>
                        </a:rPr>
                        <a:t> de riego, Recursos Naturales y Pecuario Extensivo.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C00000"/>
                </a:solidFill>
              </a:rPr>
              <a:t>RESULTADOS POR UGA 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858343"/>
              </p:ext>
            </p:extLst>
          </p:nvPr>
        </p:nvGraphicFramePr>
        <p:xfrm>
          <a:off x="245942" y="2244046"/>
          <a:ext cx="10986917" cy="3200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29644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5557273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UGA 17. Política</a:t>
                      </a:r>
                      <a:r>
                        <a:rPr lang="es-MX" sz="2200" baseline="0" dirty="0" smtClean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 de Restauración </a:t>
                      </a:r>
                      <a:endParaRPr lang="es-MX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Aumento de la agricultura con aprox., 30 ha.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Disminución en el matorral xerófilo y la vegetación de desiertos arenosos y halófila (aprox., 45 ha y 20 ha).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Vegetación en estado de recuperación con aumento aprox., de 25 ha. 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Restaurar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las 306.16 ha con matorral desértico micrófilo y el matorral desértico rosetófilo por su biodiversidad y papel fundamental que representan para los servicios ambientales.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 smtClean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baseline="0" dirty="0" smtClean="0">
                          <a:solidFill>
                            <a:schemeClr val="tx1"/>
                          </a:solidFill>
                        </a:rPr>
                        <a:t>Recursos Naturales y Pecuario Intensivo.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smtClean="0">
                <a:solidFill>
                  <a:srgbClr val="C00000"/>
                </a:solidFill>
              </a:rPr>
              <a:t>RESULTADOS CUS POR UGA 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58C2CB8-2399-42AD-BCF8-078498EA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13F-AA93-4135-B083-ED5D89A1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07CF247-AF82-4F96-9593-F8602264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70980"/>
              </p:ext>
            </p:extLst>
          </p:nvPr>
        </p:nvGraphicFramePr>
        <p:xfrm>
          <a:off x="245942" y="2244046"/>
          <a:ext cx="10986917" cy="3840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29644">
                  <a:extLst>
                    <a:ext uri="{9D8B030D-6E8A-4147-A177-3AD203B41FA5}">
                      <a16:colId xmlns:a16="http://schemas.microsoft.com/office/drawing/2014/main" val="4105307481"/>
                    </a:ext>
                  </a:extLst>
                </a:gridCol>
                <a:gridCol w="5557273">
                  <a:extLst>
                    <a:ext uri="{9D8B030D-6E8A-4147-A177-3AD203B41FA5}">
                      <a16:colId xmlns:a16="http://schemas.microsoft.com/office/drawing/2014/main" val="283545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UGA 19. Política</a:t>
                      </a:r>
                      <a:r>
                        <a:rPr lang="es-MX" sz="2200" baseline="0" dirty="0" smtClean="0">
                          <a:solidFill>
                            <a:srgbClr val="C00000"/>
                          </a:solidFill>
                        </a:rPr>
                        <a:t> Ambiental</a:t>
                      </a:r>
                      <a:r>
                        <a:rPr lang="es-MX" sz="2200" dirty="0" smtClean="0">
                          <a:solidFill>
                            <a:srgbClr val="C00000"/>
                          </a:solidFill>
                        </a:rPr>
                        <a:t> de Conservación </a:t>
                      </a:r>
                      <a:endParaRPr lang="es-MX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Lineamiento Ecológico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Aumento en los asentamientos humanos y la agricultura (aprox., 60 ha y 40 ha).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Pérdida de cobertura en el matorral xerófilo y el matorral de desiertos arenosos y halófila (aprox., 75 ha y 166 ha).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Aumento de cobertura del matorral xerófilo en montaña de  aprox., 130 ha.  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Conservar las 3,356 ha de matorral desértico micrófilo y rosetófilo, para preservar la biodiversidad y servicios ambientales que estos proveen. Restauración de las zonas erosionadas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y deterioradas o contaminadas, así como ordenar los aprovechamientos agrícolas y consolidar las áreas industriales. 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1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200" b="1" dirty="0" smtClean="0">
                          <a:solidFill>
                            <a:srgbClr val="C00000"/>
                          </a:solidFill>
                        </a:rPr>
                        <a:t>Usos Compatibles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9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200" baseline="0" dirty="0" smtClean="0">
                          <a:solidFill>
                            <a:schemeClr val="tx1"/>
                          </a:solidFill>
                        </a:rPr>
                        <a:t>Conservación, Recursos Naturales, Industrial y Materiales Pétreos.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3856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A014F37-0007-4F21-AC7B-DB4E8A1AC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179A287-92DD-460F-9181-8573B7491832}"/>
              </a:ext>
            </a:extLst>
          </p:cNvPr>
          <p:cNvSpPr txBox="1">
            <a:spLocks/>
          </p:cNvSpPr>
          <p:nvPr/>
        </p:nvSpPr>
        <p:spPr>
          <a:xfrm>
            <a:off x="986177" y="1527051"/>
            <a:ext cx="9875520" cy="61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C00000"/>
                </a:solidFill>
              </a:rPr>
              <a:t>RESULTADOS POR UGA 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4D88559-DFE4-4C62-B60F-80E3C5EC5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FB8A9F-A433-4997-8C71-94FE8C741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826226D-7D1D-47A5-80B3-1CCEB6AA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79" y="715276"/>
            <a:ext cx="9875520" cy="61976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CONCLUSIONES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4127A9-0CB1-4923-95F4-F05D7B8EBBC9}"/>
              </a:ext>
            </a:extLst>
          </p:cNvPr>
          <p:cNvSpPr txBox="1"/>
          <p:nvPr/>
        </p:nvSpPr>
        <p:spPr>
          <a:xfrm>
            <a:off x="145043" y="2169236"/>
            <a:ext cx="662151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No se ha cumplido con los Lineamientos Ecológicos de las UGA</a:t>
            </a:r>
            <a:r>
              <a:rPr lang="es-MX" sz="2000" b="1" dirty="0">
                <a:solidFill>
                  <a:srgbClr val="C00000"/>
                </a:solidFill>
              </a:rPr>
              <a:t> 1, 2 , 6, 14, 17 </a:t>
            </a:r>
            <a:r>
              <a:rPr lang="es-MX" sz="2000" dirty="0"/>
              <a:t>y</a:t>
            </a:r>
            <a:r>
              <a:rPr lang="es-MX" sz="2000" b="1" dirty="0">
                <a:solidFill>
                  <a:srgbClr val="C00000"/>
                </a:solidFill>
              </a:rPr>
              <a:t> 19</a:t>
            </a:r>
            <a:r>
              <a:rPr lang="es-MX" sz="2000" dirty="0" smtClean="0"/>
              <a:t>.</a:t>
            </a:r>
            <a:endParaRPr lang="es-MX" sz="2000" dirty="0"/>
          </a:p>
          <a:p>
            <a:pPr marL="4572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Existe el interés de agregar el sector de aprovechamiento de energía solar (huertos solares).</a:t>
            </a:r>
          </a:p>
          <a:p>
            <a:pPr marL="4572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Existe una actualización </a:t>
            </a:r>
            <a:r>
              <a:rPr lang="es-ES" sz="2000" dirty="0"/>
              <a:t>d</a:t>
            </a:r>
            <a:r>
              <a:rPr lang="es-ES" sz="2000" dirty="0" smtClean="0"/>
              <a:t>el Censo de Población y Vivienda por parte del INEGI, considerando que esta información es de 2010.</a:t>
            </a:r>
          </a:p>
          <a:p>
            <a:pPr marL="4572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Es importante reevaluar la percepción de la problemática ambiental, identificada en la Agenda Ambiental.</a:t>
            </a:r>
            <a:endParaRPr lang="es-MX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796AAC8-F265-4396-AEAC-A1EC62CC4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" t="19452" r="59375" b="27378"/>
          <a:stretch/>
        </p:blipFill>
        <p:spPr>
          <a:xfrm>
            <a:off x="6766560" y="1663770"/>
            <a:ext cx="5357383" cy="42802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B299A90-E7DC-4474-BAE0-2C9D4AB9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8" t="73123" r="80812" b="13593"/>
          <a:stretch/>
        </p:blipFill>
        <p:spPr>
          <a:xfrm>
            <a:off x="7315200" y="4910735"/>
            <a:ext cx="1213724" cy="6973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BB6F9F-8CC4-4AFD-A155-E93B9D9A7B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A1A0F8-F2FD-4DB1-970E-0B9D9262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73967D-3D85-4E55-BEB1-802B0C10F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373B28-6C42-4DB1-8502-A4DC97BA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1040"/>
            <a:ext cx="9875520" cy="135636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INTRODUCCIÓN </a:t>
            </a:r>
            <a:endParaRPr lang="es-MX" b="1" dirty="0">
              <a:solidFill>
                <a:srgbClr val="C00000"/>
              </a:solidFill>
            </a:endParaRPr>
          </a:p>
        </p:txBody>
      </p:sp>
      <p:pic>
        <p:nvPicPr>
          <p:cNvPr id="8" name="Picture 6" descr="No hay ninguna descripción de la foto disponible.">
            <a:extLst>
              <a:ext uri="{FF2B5EF4-FFF2-40B4-BE49-F238E27FC236}">
                <a16:creationId xmlns:a16="http://schemas.microsoft.com/office/drawing/2014/main" id="{199A7D09-11E4-4720-B0E7-12DC229E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9" b="95020" l="8057" r="92725">
                        <a14:foregroundMark x1="50000" y1="17188" x2="50000" y2="17188"/>
                        <a14:foregroundMark x1="61963" y1="14502" x2="61963" y2="14502"/>
                        <a14:foregroundMark x1="40137" y1="15088" x2="40137" y2="15088"/>
                        <a14:foregroundMark x1="51367" y1="58936" x2="51367" y2="58936"/>
                        <a14:foregroundMark x1="25244" y1="60498" x2="25244" y2="60498"/>
                        <a14:foregroundMark x1="74951" y1="60693" x2="74951" y2="60693"/>
                        <a14:foregroundMark x1="57520" y1="70898" x2="57520" y2="70898"/>
                        <a14:foregroundMark x1="62158" y1="75342" x2="62158" y2="75342"/>
                        <a14:foregroundMark x1="69531" y1="73047" x2="69531" y2="73047"/>
                        <a14:foregroundMark x1="77246" y1="74414" x2="77246" y2="74414"/>
                        <a14:foregroundMark x1="69727" y1="67627" x2="69727" y2="67627"/>
                        <a14:foregroundMark x1="64111" y1="63965" x2="64111" y2="63965"/>
                        <a14:foregroundMark x1="60840" y1="66650" x2="60840" y2="66650"/>
                        <a14:foregroundMark x1="56396" y1="65137" x2="56396" y2="65137"/>
                        <a14:foregroundMark x1="55225" y1="62207" x2="55225" y2="62207"/>
                        <a14:foregroundMark x1="51563" y1="65137" x2="51563" y2="65137"/>
                        <a14:foregroundMark x1="48633" y1="63574" x2="48633" y2="63574"/>
                        <a14:foregroundMark x1="44385" y1="63574" x2="44385" y2="63574"/>
                        <a14:foregroundMark x1="40137" y1="65137" x2="40137" y2="65137"/>
                        <a14:foregroundMark x1="37061" y1="65332" x2="37061" y2="65332"/>
                        <a14:foregroundMark x1="33984" y1="65332" x2="33984" y2="65332"/>
                        <a14:foregroundMark x1="32422" y1="64746" x2="32422" y2="64746"/>
                        <a14:foregroundMark x1="23730" y1="71680" x2="23730" y2="71680"/>
                        <a14:foregroundMark x1="31055" y1="75000" x2="31055" y2="75000"/>
                        <a14:foregroundMark x1="38965" y1="75342" x2="38965" y2="75342"/>
                        <a14:foregroundMark x1="47119" y1="75537" x2="47119" y2="75537"/>
                        <a14:foregroundMark x1="28564" y1="80957" x2="28564" y2="80957"/>
                        <a14:foregroundMark x1="34521" y1="80176" x2="34521" y2="80176"/>
                        <a14:foregroundMark x1="36084" y1="80957" x2="36084" y2="80957"/>
                        <a14:foregroundMark x1="38965" y1="80762" x2="38965" y2="80762"/>
                        <a14:foregroundMark x1="42676" y1="80957" x2="42676" y2="80957"/>
                        <a14:foregroundMark x1="45752" y1="79248" x2="45752" y2="79248"/>
                        <a14:foregroundMark x1="51172" y1="80957" x2="51172" y2="80957"/>
                        <a14:foregroundMark x1="52686" y1="79980" x2="52686" y2="79980"/>
                        <a14:foregroundMark x1="56934" y1="80371" x2="56934" y2="80371"/>
                        <a14:foregroundMark x1="59668" y1="79590" x2="59668" y2="79590"/>
                        <a14:foregroundMark x1="61377" y1="80762" x2="61377" y2="80762"/>
                        <a14:foregroundMark x1="66211" y1="81543" x2="66211" y2="81543"/>
                        <a14:foregroundMark x1="68750" y1="79590" x2="68750" y2="79590"/>
                        <a14:foregroundMark x1="70850" y1="80371" x2="70850" y2="80371"/>
                        <a14:foregroundMark x1="24707" y1="87305" x2="24707" y2="87305"/>
                        <a14:foregroundMark x1="26807" y1="87451" x2="26807" y2="87451"/>
                        <a14:foregroundMark x1="28125" y1="85254" x2="28125" y2="85254"/>
                        <a14:foregroundMark x1="32080" y1="87061" x2="32080" y2="87061"/>
                        <a14:foregroundMark x1="34814" y1="87012" x2="34814" y2="87012"/>
                        <a14:foregroundMark x1="39355" y1="86768" x2="39355" y2="86768"/>
                        <a14:foregroundMark x1="42920" y1="87354" x2="42920" y2="87354"/>
                        <a14:foregroundMark x1="46533" y1="87451" x2="46533" y2="87451"/>
                        <a14:foregroundMark x1="50000" y1="87451" x2="50000" y2="87451"/>
                        <a14:foregroundMark x1="53613" y1="87646" x2="53613" y2="87646"/>
                        <a14:foregroundMark x1="56885" y1="87061" x2="56885" y2="87061"/>
                        <a14:foregroundMark x1="60840" y1="86865" x2="60840" y2="86865"/>
                        <a14:foregroundMark x1="62842" y1="87402" x2="62842" y2="87402"/>
                        <a14:foregroundMark x1="65625" y1="88184" x2="65625" y2="88184"/>
                        <a14:foregroundMark x1="70215" y1="87744" x2="70215" y2="87744"/>
                        <a14:foregroundMark x1="71436" y1="87451" x2="71436" y2="87451"/>
                        <a14:foregroundMark x1="73145" y1="87549" x2="73145" y2="87549"/>
                        <a14:foregroundMark x1="74170" y1="86621" x2="74170" y2="86621"/>
                        <a14:foregroundMark x1="77051" y1="88232" x2="77051" y2="88232"/>
                        <a14:foregroundMark x1="77393" y1="61182" x2="77393" y2="61182"/>
                        <a14:foregroundMark x1="78809" y1="61182" x2="78809" y2="61182"/>
                        <a14:foregroundMark x1="21484" y1="61133" x2="21484" y2="6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58" y="4869985"/>
            <a:ext cx="1880742" cy="16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C3DEB6-1EA5-4BB1-A406-EC79CB0BE3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4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A1A0F8-F2FD-4DB1-970E-0B9D9262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73967D-3D85-4E55-BEB1-802B0C10F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373B28-6C42-4DB1-8502-A4DC97BA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1040"/>
            <a:ext cx="9875520" cy="135636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OBJETIVOS</a:t>
            </a:r>
            <a:endParaRPr lang="es-MX" b="1" dirty="0">
              <a:solidFill>
                <a:srgbClr val="C00000"/>
              </a:solidFill>
            </a:endParaRPr>
          </a:p>
        </p:txBody>
      </p:sp>
      <p:pic>
        <p:nvPicPr>
          <p:cNvPr id="8" name="Picture 6" descr="No hay ninguna descripción de la foto disponible.">
            <a:extLst>
              <a:ext uri="{FF2B5EF4-FFF2-40B4-BE49-F238E27FC236}">
                <a16:creationId xmlns:a16="http://schemas.microsoft.com/office/drawing/2014/main" id="{199A7D09-11E4-4720-B0E7-12DC229E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9" b="95020" l="8057" r="92725">
                        <a14:foregroundMark x1="50000" y1="17188" x2="50000" y2="17188"/>
                        <a14:foregroundMark x1="61963" y1="14502" x2="61963" y2="14502"/>
                        <a14:foregroundMark x1="40137" y1="15088" x2="40137" y2="15088"/>
                        <a14:foregroundMark x1="51367" y1="58936" x2="51367" y2="58936"/>
                        <a14:foregroundMark x1="25244" y1="60498" x2="25244" y2="60498"/>
                        <a14:foregroundMark x1="74951" y1="60693" x2="74951" y2="60693"/>
                        <a14:foregroundMark x1="57520" y1="70898" x2="57520" y2="70898"/>
                        <a14:foregroundMark x1="62158" y1="75342" x2="62158" y2="75342"/>
                        <a14:foregroundMark x1="69531" y1="73047" x2="69531" y2="73047"/>
                        <a14:foregroundMark x1="77246" y1="74414" x2="77246" y2="74414"/>
                        <a14:foregroundMark x1="69727" y1="67627" x2="69727" y2="67627"/>
                        <a14:foregroundMark x1="64111" y1="63965" x2="64111" y2="63965"/>
                        <a14:foregroundMark x1="60840" y1="66650" x2="60840" y2="66650"/>
                        <a14:foregroundMark x1="56396" y1="65137" x2="56396" y2="65137"/>
                        <a14:foregroundMark x1="55225" y1="62207" x2="55225" y2="62207"/>
                        <a14:foregroundMark x1="51563" y1="65137" x2="51563" y2="65137"/>
                        <a14:foregroundMark x1="48633" y1="63574" x2="48633" y2="63574"/>
                        <a14:foregroundMark x1="44385" y1="63574" x2="44385" y2="63574"/>
                        <a14:foregroundMark x1="40137" y1="65137" x2="40137" y2="65137"/>
                        <a14:foregroundMark x1="37061" y1="65332" x2="37061" y2="65332"/>
                        <a14:foregroundMark x1="33984" y1="65332" x2="33984" y2="65332"/>
                        <a14:foregroundMark x1="32422" y1="64746" x2="32422" y2="64746"/>
                        <a14:foregroundMark x1="23730" y1="71680" x2="23730" y2="71680"/>
                        <a14:foregroundMark x1="31055" y1="75000" x2="31055" y2="75000"/>
                        <a14:foregroundMark x1="38965" y1="75342" x2="38965" y2="75342"/>
                        <a14:foregroundMark x1="47119" y1="75537" x2="47119" y2="75537"/>
                        <a14:foregroundMark x1="28564" y1="80957" x2="28564" y2="80957"/>
                        <a14:foregroundMark x1="34521" y1="80176" x2="34521" y2="80176"/>
                        <a14:foregroundMark x1="36084" y1="80957" x2="36084" y2="80957"/>
                        <a14:foregroundMark x1="38965" y1="80762" x2="38965" y2="80762"/>
                        <a14:foregroundMark x1="42676" y1="80957" x2="42676" y2="80957"/>
                        <a14:foregroundMark x1="45752" y1="79248" x2="45752" y2="79248"/>
                        <a14:foregroundMark x1="51172" y1="80957" x2="51172" y2="80957"/>
                        <a14:foregroundMark x1="52686" y1="79980" x2="52686" y2="79980"/>
                        <a14:foregroundMark x1="56934" y1="80371" x2="56934" y2="80371"/>
                        <a14:foregroundMark x1="59668" y1="79590" x2="59668" y2="79590"/>
                        <a14:foregroundMark x1="61377" y1="80762" x2="61377" y2="80762"/>
                        <a14:foregroundMark x1="66211" y1="81543" x2="66211" y2="81543"/>
                        <a14:foregroundMark x1="68750" y1="79590" x2="68750" y2="79590"/>
                        <a14:foregroundMark x1="70850" y1="80371" x2="70850" y2="80371"/>
                        <a14:foregroundMark x1="24707" y1="87305" x2="24707" y2="87305"/>
                        <a14:foregroundMark x1="26807" y1="87451" x2="26807" y2="87451"/>
                        <a14:foregroundMark x1="28125" y1="85254" x2="28125" y2="85254"/>
                        <a14:foregroundMark x1="32080" y1="87061" x2="32080" y2="87061"/>
                        <a14:foregroundMark x1="34814" y1="87012" x2="34814" y2="87012"/>
                        <a14:foregroundMark x1="39355" y1="86768" x2="39355" y2="86768"/>
                        <a14:foregroundMark x1="42920" y1="87354" x2="42920" y2="87354"/>
                        <a14:foregroundMark x1="46533" y1="87451" x2="46533" y2="87451"/>
                        <a14:foregroundMark x1="50000" y1="87451" x2="50000" y2="87451"/>
                        <a14:foregroundMark x1="53613" y1="87646" x2="53613" y2="87646"/>
                        <a14:foregroundMark x1="56885" y1="87061" x2="56885" y2="87061"/>
                        <a14:foregroundMark x1="60840" y1="86865" x2="60840" y2="86865"/>
                        <a14:foregroundMark x1="62842" y1="87402" x2="62842" y2="87402"/>
                        <a14:foregroundMark x1="65625" y1="88184" x2="65625" y2="88184"/>
                        <a14:foregroundMark x1="70215" y1="87744" x2="70215" y2="87744"/>
                        <a14:foregroundMark x1="71436" y1="87451" x2="71436" y2="87451"/>
                        <a14:foregroundMark x1="73145" y1="87549" x2="73145" y2="87549"/>
                        <a14:foregroundMark x1="74170" y1="86621" x2="74170" y2="86621"/>
                        <a14:foregroundMark x1="77051" y1="88232" x2="77051" y2="88232"/>
                        <a14:foregroundMark x1="77393" y1="61182" x2="77393" y2="61182"/>
                        <a14:foregroundMark x1="78809" y1="61182" x2="78809" y2="61182"/>
                        <a14:foregroundMark x1="21484" y1="61133" x2="21484" y2="6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58" y="4869985"/>
            <a:ext cx="1880742" cy="16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C3DEB6-1EA5-4BB1-A406-EC79CB0BE3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1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A1A0F8-F2FD-4DB1-970E-0B9D9262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73967D-3D85-4E55-BEB1-802B0C10F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373B28-6C42-4DB1-8502-A4DC97BA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1040"/>
            <a:ext cx="9875520" cy="1356360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METODOLOGÍA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596C9-251B-454C-A1A3-D54A603C1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584180" cy="4038600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tx1"/>
                </a:solidFill>
                <a:cs typeface="Arial" panose="020B0604020202020204" pitchFamily="34" charset="0"/>
              </a:rPr>
              <a:t>Clasificación supervisada</a:t>
            </a:r>
          </a:p>
          <a:p>
            <a:pPr marL="502920" indent="-457200">
              <a:buFont typeface="+mj-lt"/>
              <a:buAutoNum type="arabicPeriod"/>
            </a:pPr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Imágenes satelitales </a:t>
            </a:r>
            <a:r>
              <a:rPr lang="es-MX" sz="3600" i="1" dirty="0">
                <a:solidFill>
                  <a:schemeClr val="tx1"/>
                </a:solidFill>
                <a:cs typeface="Arial" panose="020B0604020202020204" pitchFamily="34" charset="0"/>
              </a:rPr>
              <a:t>Landsat 8 – </a:t>
            </a:r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Octubre, 2014.</a:t>
            </a:r>
          </a:p>
          <a:p>
            <a:pPr marL="502920" indent="-457200">
              <a:buFont typeface="+mj-lt"/>
              <a:buAutoNum type="arabicPeriod"/>
            </a:pPr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Imágenes satelitales </a:t>
            </a:r>
            <a:r>
              <a:rPr lang="es-MX" sz="3600" i="1" dirty="0">
                <a:solidFill>
                  <a:schemeClr val="tx1"/>
                </a:solidFill>
                <a:cs typeface="Arial" panose="020B0604020202020204" pitchFamily="34" charset="0"/>
              </a:rPr>
              <a:t>Landsat 8</a:t>
            </a:r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 – Octubre, 2019.</a:t>
            </a:r>
          </a:p>
          <a:p>
            <a:pPr marL="45720" indent="0">
              <a:buNone/>
            </a:pPr>
            <a:r>
              <a:rPr lang="es-MX" sz="3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Características de las imágenes:</a:t>
            </a:r>
          </a:p>
          <a:p>
            <a:pPr marL="617220" indent="-571500"/>
            <a:r>
              <a:rPr lang="es-MX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Imágenes </a:t>
            </a:r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sin inconsistencias o errores en los pixeles.</a:t>
            </a:r>
          </a:p>
          <a:p>
            <a:pPr marL="617220" indent="-571500"/>
            <a:r>
              <a:rPr lang="es-MX" sz="3600" dirty="0">
                <a:solidFill>
                  <a:schemeClr val="tx1"/>
                </a:solidFill>
                <a:cs typeface="Arial" panose="020B0604020202020204" pitchFamily="34" charset="0"/>
              </a:rPr>
              <a:t>Sin grados de nubosidad.</a:t>
            </a:r>
          </a:p>
        </p:txBody>
      </p:sp>
      <p:pic>
        <p:nvPicPr>
          <p:cNvPr id="8" name="Picture 6" descr="No hay ninguna descripción de la foto disponible.">
            <a:extLst>
              <a:ext uri="{FF2B5EF4-FFF2-40B4-BE49-F238E27FC236}">
                <a16:creationId xmlns:a16="http://schemas.microsoft.com/office/drawing/2014/main" id="{199A7D09-11E4-4720-B0E7-12DC229E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9" b="95020" l="8057" r="92725">
                        <a14:foregroundMark x1="50000" y1="17188" x2="50000" y2="17188"/>
                        <a14:foregroundMark x1="61963" y1="14502" x2="61963" y2="14502"/>
                        <a14:foregroundMark x1="40137" y1="15088" x2="40137" y2="15088"/>
                        <a14:foregroundMark x1="51367" y1="58936" x2="51367" y2="58936"/>
                        <a14:foregroundMark x1="25244" y1="60498" x2="25244" y2="60498"/>
                        <a14:foregroundMark x1="74951" y1="60693" x2="74951" y2="60693"/>
                        <a14:foregroundMark x1="57520" y1="70898" x2="57520" y2="70898"/>
                        <a14:foregroundMark x1="62158" y1="75342" x2="62158" y2="75342"/>
                        <a14:foregroundMark x1="69531" y1="73047" x2="69531" y2="73047"/>
                        <a14:foregroundMark x1="77246" y1="74414" x2="77246" y2="74414"/>
                        <a14:foregroundMark x1="69727" y1="67627" x2="69727" y2="67627"/>
                        <a14:foregroundMark x1="64111" y1="63965" x2="64111" y2="63965"/>
                        <a14:foregroundMark x1="60840" y1="66650" x2="60840" y2="66650"/>
                        <a14:foregroundMark x1="56396" y1="65137" x2="56396" y2="65137"/>
                        <a14:foregroundMark x1="55225" y1="62207" x2="55225" y2="62207"/>
                        <a14:foregroundMark x1="51563" y1="65137" x2="51563" y2="65137"/>
                        <a14:foregroundMark x1="48633" y1="63574" x2="48633" y2="63574"/>
                        <a14:foregroundMark x1="44385" y1="63574" x2="44385" y2="63574"/>
                        <a14:foregroundMark x1="40137" y1="65137" x2="40137" y2="65137"/>
                        <a14:foregroundMark x1="37061" y1="65332" x2="37061" y2="65332"/>
                        <a14:foregroundMark x1="33984" y1="65332" x2="33984" y2="65332"/>
                        <a14:foregroundMark x1="32422" y1="64746" x2="32422" y2="64746"/>
                        <a14:foregroundMark x1="23730" y1="71680" x2="23730" y2="71680"/>
                        <a14:foregroundMark x1="31055" y1="75000" x2="31055" y2="75000"/>
                        <a14:foregroundMark x1="38965" y1="75342" x2="38965" y2="75342"/>
                        <a14:foregroundMark x1="47119" y1="75537" x2="47119" y2="75537"/>
                        <a14:foregroundMark x1="28564" y1="80957" x2="28564" y2="80957"/>
                        <a14:foregroundMark x1="34521" y1="80176" x2="34521" y2="80176"/>
                        <a14:foregroundMark x1="36084" y1="80957" x2="36084" y2="80957"/>
                        <a14:foregroundMark x1="38965" y1="80762" x2="38965" y2="80762"/>
                        <a14:foregroundMark x1="42676" y1="80957" x2="42676" y2="80957"/>
                        <a14:foregroundMark x1="45752" y1="79248" x2="45752" y2="79248"/>
                        <a14:foregroundMark x1="51172" y1="80957" x2="51172" y2="80957"/>
                        <a14:foregroundMark x1="52686" y1="79980" x2="52686" y2="79980"/>
                        <a14:foregroundMark x1="56934" y1="80371" x2="56934" y2="80371"/>
                        <a14:foregroundMark x1="59668" y1="79590" x2="59668" y2="79590"/>
                        <a14:foregroundMark x1="61377" y1="80762" x2="61377" y2="80762"/>
                        <a14:foregroundMark x1="66211" y1="81543" x2="66211" y2="81543"/>
                        <a14:foregroundMark x1="68750" y1="79590" x2="68750" y2="79590"/>
                        <a14:foregroundMark x1="70850" y1="80371" x2="70850" y2="80371"/>
                        <a14:foregroundMark x1="24707" y1="87305" x2="24707" y2="87305"/>
                        <a14:foregroundMark x1="26807" y1="87451" x2="26807" y2="87451"/>
                        <a14:foregroundMark x1="28125" y1="85254" x2="28125" y2="85254"/>
                        <a14:foregroundMark x1="32080" y1="87061" x2="32080" y2="87061"/>
                        <a14:foregroundMark x1="34814" y1="87012" x2="34814" y2="87012"/>
                        <a14:foregroundMark x1="39355" y1="86768" x2="39355" y2="86768"/>
                        <a14:foregroundMark x1="42920" y1="87354" x2="42920" y2="87354"/>
                        <a14:foregroundMark x1="46533" y1="87451" x2="46533" y2="87451"/>
                        <a14:foregroundMark x1="50000" y1="87451" x2="50000" y2="87451"/>
                        <a14:foregroundMark x1="53613" y1="87646" x2="53613" y2="87646"/>
                        <a14:foregroundMark x1="56885" y1="87061" x2="56885" y2="87061"/>
                        <a14:foregroundMark x1="60840" y1="86865" x2="60840" y2="86865"/>
                        <a14:foregroundMark x1="62842" y1="87402" x2="62842" y2="87402"/>
                        <a14:foregroundMark x1="65625" y1="88184" x2="65625" y2="88184"/>
                        <a14:foregroundMark x1="70215" y1="87744" x2="70215" y2="87744"/>
                        <a14:foregroundMark x1="71436" y1="87451" x2="71436" y2="87451"/>
                        <a14:foregroundMark x1="73145" y1="87549" x2="73145" y2="87549"/>
                        <a14:foregroundMark x1="74170" y1="86621" x2="74170" y2="86621"/>
                        <a14:foregroundMark x1="77051" y1="88232" x2="77051" y2="88232"/>
                        <a14:foregroundMark x1="77393" y1="61182" x2="77393" y2="61182"/>
                        <a14:foregroundMark x1="78809" y1="61182" x2="78809" y2="61182"/>
                        <a14:foregroundMark x1="21484" y1="61133" x2="21484" y2="6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58" y="4869985"/>
            <a:ext cx="1880742" cy="16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C3DEB6-1EA5-4BB1-A406-EC79CB0BE3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C1FCB17-ADBE-414D-917C-C3583C399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46CED8-3D14-42E3-98C6-A78D3C2F9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50838C2-04E2-4AE6-BA57-349B108B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28724"/>
            <a:ext cx="9875520" cy="828675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METODOLOGÍA</a:t>
            </a:r>
            <a:r>
              <a:rPr lang="es-MX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6" descr="No hay ninguna descripción de la foto disponible.">
            <a:extLst>
              <a:ext uri="{FF2B5EF4-FFF2-40B4-BE49-F238E27FC236}">
                <a16:creationId xmlns:a16="http://schemas.microsoft.com/office/drawing/2014/main" id="{28B8499C-CDF2-4022-A0ED-EDFD4B40A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9" b="95020" l="8057" r="92725">
                        <a14:foregroundMark x1="50000" y1="17188" x2="50000" y2="17188"/>
                        <a14:foregroundMark x1="61963" y1="14502" x2="61963" y2="14502"/>
                        <a14:foregroundMark x1="40137" y1="15088" x2="40137" y2="15088"/>
                        <a14:foregroundMark x1="51367" y1="58936" x2="51367" y2="58936"/>
                        <a14:foregroundMark x1="25244" y1="60498" x2="25244" y2="60498"/>
                        <a14:foregroundMark x1="74951" y1="60693" x2="74951" y2="60693"/>
                        <a14:foregroundMark x1="57520" y1="70898" x2="57520" y2="70898"/>
                        <a14:foregroundMark x1="62158" y1="75342" x2="62158" y2="75342"/>
                        <a14:foregroundMark x1="69531" y1="73047" x2="69531" y2="73047"/>
                        <a14:foregroundMark x1="77246" y1="74414" x2="77246" y2="74414"/>
                        <a14:foregroundMark x1="69727" y1="67627" x2="69727" y2="67627"/>
                        <a14:foregroundMark x1="64111" y1="63965" x2="64111" y2="63965"/>
                        <a14:foregroundMark x1="60840" y1="66650" x2="60840" y2="66650"/>
                        <a14:foregroundMark x1="56396" y1="65137" x2="56396" y2="65137"/>
                        <a14:foregroundMark x1="55225" y1="62207" x2="55225" y2="62207"/>
                        <a14:foregroundMark x1="51563" y1="65137" x2="51563" y2="65137"/>
                        <a14:foregroundMark x1="48633" y1="63574" x2="48633" y2="63574"/>
                        <a14:foregroundMark x1="44385" y1="63574" x2="44385" y2="63574"/>
                        <a14:foregroundMark x1="40137" y1="65137" x2="40137" y2="65137"/>
                        <a14:foregroundMark x1="37061" y1="65332" x2="37061" y2="65332"/>
                        <a14:foregroundMark x1="33984" y1="65332" x2="33984" y2="65332"/>
                        <a14:foregroundMark x1="32422" y1="64746" x2="32422" y2="64746"/>
                        <a14:foregroundMark x1="23730" y1="71680" x2="23730" y2="71680"/>
                        <a14:foregroundMark x1="31055" y1="75000" x2="31055" y2="75000"/>
                        <a14:foregroundMark x1="38965" y1="75342" x2="38965" y2="75342"/>
                        <a14:foregroundMark x1="47119" y1="75537" x2="47119" y2="75537"/>
                        <a14:foregroundMark x1="28564" y1="80957" x2="28564" y2="80957"/>
                        <a14:foregroundMark x1="34521" y1="80176" x2="34521" y2="80176"/>
                        <a14:foregroundMark x1="36084" y1="80957" x2="36084" y2="80957"/>
                        <a14:foregroundMark x1="38965" y1="80762" x2="38965" y2="80762"/>
                        <a14:foregroundMark x1="42676" y1="80957" x2="42676" y2="80957"/>
                        <a14:foregroundMark x1="45752" y1="79248" x2="45752" y2="79248"/>
                        <a14:foregroundMark x1="51172" y1="80957" x2="51172" y2="80957"/>
                        <a14:foregroundMark x1="52686" y1="79980" x2="52686" y2="79980"/>
                        <a14:foregroundMark x1="56934" y1="80371" x2="56934" y2="80371"/>
                        <a14:foregroundMark x1="59668" y1="79590" x2="59668" y2="79590"/>
                        <a14:foregroundMark x1="61377" y1="80762" x2="61377" y2="80762"/>
                        <a14:foregroundMark x1="66211" y1="81543" x2="66211" y2="81543"/>
                        <a14:foregroundMark x1="68750" y1="79590" x2="68750" y2="79590"/>
                        <a14:foregroundMark x1="70850" y1="80371" x2="70850" y2="80371"/>
                        <a14:foregroundMark x1="24707" y1="87305" x2="24707" y2="87305"/>
                        <a14:foregroundMark x1="26807" y1="87451" x2="26807" y2="87451"/>
                        <a14:foregroundMark x1="28125" y1="85254" x2="28125" y2="85254"/>
                        <a14:foregroundMark x1="32080" y1="87061" x2="32080" y2="87061"/>
                        <a14:foregroundMark x1="34814" y1="87012" x2="34814" y2="87012"/>
                        <a14:foregroundMark x1="39355" y1="86768" x2="39355" y2="86768"/>
                        <a14:foregroundMark x1="42920" y1="87354" x2="42920" y2="87354"/>
                        <a14:foregroundMark x1="46533" y1="87451" x2="46533" y2="87451"/>
                        <a14:foregroundMark x1="50000" y1="87451" x2="50000" y2="87451"/>
                        <a14:foregroundMark x1="53613" y1="87646" x2="53613" y2="87646"/>
                        <a14:foregroundMark x1="56885" y1="87061" x2="56885" y2="87061"/>
                        <a14:foregroundMark x1="60840" y1="86865" x2="60840" y2="86865"/>
                        <a14:foregroundMark x1="62842" y1="87402" x2="62842" y2="87402"/>
                        <a14:foregroundMark x1="65625" y1="88184" x2="65625" y2="88184"/>
                        <a14:foregroundMark x1="70215" y1="87744" x2="70215" y2="87744"/>
                        <a14:foregroundMark x1="71436" y1="87451" x2="71436" y2="87451"/>
                        <a14:foregroundMark x1="73145" y1="87549" x2="73145" y2="87549"/>
                        <a14:foregroundMark x1="74170" y1="86621" x2="74170" y2="86621"/>
                        <a14:foregroundMark x1="77051" y1="88232" x2="77051" y2="88232"/>
                        <a14:foregroundMark x1="77393" y1="61182" x2="77393" y2="61182"/>
                        <a14:foregroundMark x1="78809" y1="61182" x2="78809" y2="61182"/>
                        <a14:foregroundMark x1="21484" y1="61133" x2="21484" y2="6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756" y="4915083"/>
            <a:ext cx="1858902" cy="15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8AF293F3-BCB6-49E3-9FB5-316783499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98932"/>
              </p:ext>
            </p:extLst>
          </p:nvPr>
        </p:nvGraphicFramePr>
        <p:xfrm>
          <a:off x="2016760" y="2243342"/>
          <a:ext cx="8128000" cy="3413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374053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Seis Categorías de Análisis: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0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Asentamientos humanos (AH).</a:t>
                      </a:r>
                    </a:p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Agricultura (H)</a:t>
                      </a:r>
                    </a:p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Matorral xerófilo (MX)</a:t>
                      </a:r>
                    </a:p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Vegetación de desiertos arenosos y halófila (VDAH)</a:t>
                      </a:r>
                    </a:p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Matorral xerófilo en montaña (MXM)</a:t>
                      </a:r>
                    </a:p>
                    <a:p>
                      <a:pPr marL="560070" indent="-514350">
                        <a:buFont typeface="+mj-lt"/>
                        <a:buAutoNum type="arabicPeriod"/>
                      </a:pPr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Vegetación en estado de recuperación (VER)</a:t>
                      </a:r>
                    </a:p>
                    <a:p>
                      <a:endParaRPr lang="es-MX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68414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DAAD95C4-76B3-4599-BA9F-502264E3A7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772"/>
          <a:stretch/>
        </p:blipFill>
        <p:spPr>
          <a:xfrm>
            <a:off x="734496" y="436228"/>
            <a:ext cx="1411227" cy="14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780309E-52CA-4328-A479-3F859BC95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63F6A62-EC9F-4919-B383-E41162E9B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62C6C1-5360-4AA2-AAF6-89DFE7D7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07" y="1419210"/>
            <a:ext cx="7472576" cy="655572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RESULTADOS</a:t>
            </a:r>
            <a:r>
              <a:rPr lang="es-MX" b="1" dirty="0">
                <a:solidFill>
                  <a:schemeClr val="tx1"/>
                </a:solidFill>
              </a:rPr>
              <a:t> </a:t>
            </a:r>
            <a:br>
              <a:rPr lang="es-MX" b="1" dirty="0">
                <a:solidFill>
                  <a:schemeClr val="tx1"/>
                </a:solidFill>
              </a:rPr>
            </a:br>
            <a:r>
              <a:rPr lang="es-MX" sz="3600" b="1" dirty="0"/>
              <a:t>Análisis imagen satelital octubre </a:t>
            </a:r>
            <a:r>
              <a:rPr lang="es-MX" sz="3600" b="1" dirty="0" smtClean="0"/>
              <a:t>2014</a:t>
            </a:r>
            <a:r>
              <a:rPr lang="es-MX" sz="4400" b="1" dirty="0">
                <a:solidFill>
                  <a:schemeClr val="tx1"/>
                </a:solidFill>
              </a:rPr>
              <a:t/>
            </a:r>
            <a:br>
              <a:rPr lang="es-MX" sz="4400" b="1" dirty="0">
                <a:solidFill>
                  <a:schemeClr val="tx1"/>
                </a:solidFill>
              </a:rPr>
            </a:b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93370E-AD14-4CA6-9246-E2E7A602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151" y="1981601"/>
            <a:ext cx="9987541" cy="4351338"/>
          </a:xfrm>
        </p:spPr>
        <p:txBody>
          <a:bodyPr>
            <a:normAutofit/>
          </a:bodyPr>
          <a:lstStyle/>
          <a:p>
            <a:endParaRPr lang="es-MX" sz="2400" b="1" dirty="0">
              <a:solidFill>
                <a:schemeClr val="tx1"/>
              </a:solidFill>
            </a:endParaRPr>
          </a:p>
          <a:p>
            <a:endParaRPr lang="es-MX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13D78A8-2FFD-460C-9CB3-D3E0F66271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6429" y="2074782"/>
          <a:ext cx="9987541" cy="2865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8021">
                  <a:extLst>
                    <a:ext uri="{9D8B030D-6E8A-4147-A177-3AD203B41FA5}">
                      <a16:colId xmlns:a16="http://schemas.microsoft.com/office/drawing/2014/main" val="4140446691"/>
                    </a:ext>
                  </a:extLst>
                </a:gridCol>
                <a:gridCol w="6049520">
                  <a:extLst>
                    <a:ext uri="{9D8B030D-6E8A-4147-A177-3AD203B41FA5}">
                      <a16:colId xmlns:a16="http://schemas.microsoft.com/office/drawing/2014/main" val="3291648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Cobertura Antrópica: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Cobertura Natural: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60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Agricultura – 34,4 ha aprox.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Asentamientos humanos – 11,5 ha aprox.</a:t>
                      </a:r>
                    </a:p>
                    <a:p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Matorral xerófilo – 18 ha aprox.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Vegetación de desiertos arenosos y halófila – 9,5 ha aprox.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Vegetación en estado de recuperación 8,2 ha aprox.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Matorral xerófilo en montaña 2,8 ha aprox.</a:t>
                      </a:r>
                    </a:p>
                    <a:p>
                      <a:endParaRPr lang="es-MX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553237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B3344F8-3FA3-442E-A015-3E3B96A3B9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51" y="274320"/>
            <a:ext cx="7770698" cy="630936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856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CE20154-B86E-4CB3-B92A-81F68C5E1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5039D9-98E5-4BCC-8715-91624FD75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5B9ED33-B8C0-4D09-851F-DE8FD8BF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10" y="561737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C00000"/>
                </a:solidFill>
              </a:rPr>
              <a:t>RESULTADOS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AD9E049-9323-4BFD-B736-AF91A0C5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084" y="1731412"/>
            <a:ext cx="8087183" cy="52467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MX" sz="3200" b="1" dirty="0">
                <a:solidFill>
                  <a:schemeClr val="tx1"/>
                </a:solidFill>
              </a:rPr>
              <a:t>Análisis </a:t>
            </a:r>
            <a:r>
              <a:rPr lang="es-MX" sz="3200" b="1" dirty="0" smtClean="0"/>
              <a:t>imagen satelital octubre 2019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endParaRPr lang="es-MX" sz="3200" b="1" dirty="0">
              <a:solidFill>
                <a:schemeClr val="tx1"/>
              </a:solidFill>
            </a:endParaRPr>
          </a:p>
          <a:p>
            <a:endParaRPr lang="es-MX" sz="3200" b="1" dirty="0">
              <a:solidFill>
                <a:schemeClr val="tx1"/>
              </a:solidFill>
            </a:endParaRPr>
          </a:p>
          <a:p>
            <a:endParaRPr lang="es-MX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7205547-C852-4C4F-B99A-A3F94566B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80776"/>
              </p:ext>
            </p:extLst>
          </p:nvPr>
        </p:nvGraphicFramePr>
        <p:xfrm>
          <a:off x="1283768" y="2256090"/>
          <a:ext cx="9624463" cy="278592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99328">
                  <a:extLst>
                    <a:ext uri="{9D8B030D-6E8A-4147-A177-3AD203B41FA5}">
                      <a16:colId xmlns:a16="http://schemas.microsoft.com/office/drawing/2014/main" val="2132344771"/>
                    </a:ext>
                  </a:extLst>
                </a:gridCol>
                <a:gridCol w="6025135">
                  <a:extLst>
                    <a:ext uri="{9D8B030D-6E8A-4147-A177-3AD203B41FA5}">
                      <a16:colId xmlns:a16="http://schemas.microsoft.com/office/drawing/2014/main" val="3090693877"/>
                    </a:ext>
                  </a:extLst>
                </a:gridCol>
              </a:tblGrid>
              <a:tr h="469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Cobertura Antrópica: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C00000"/>
                          </a:solidFill>
                        </a:rPr>
                        <a:t>Cobertura natural: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59119"/>
                  </a:ext>
                </a:extLst>
              </a:tr>
              <a:tr h="2316013">
                <a:tc>
                  <a:txBody>
                    <a:bodyPr/>
                    <a:lstStyle/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Agricultura – 30,7 ha </a:t>
                      </a:r>
                      <a:r>
                        <a:rPr lang="es-MX" sz="2200" b="1" dirty="0" err="1">
                          <a:solidFill>
                            <a:schemeClr val="tx1"/>
                          </a:solidFill>
                        </a:rPr>
                        <a:t>aprox</a:t>
                      </a: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 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Asentamientos humanos – 2,5 ha aprox.</a:t>
                      </a:r>
                    </a:p>
                    <a:p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Matorral xerófilo – 18 ha aprox.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Vegetación de desiertos arenosos y halófila – 8,9 ha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Vegetación en estado de recuperación 10,5 ha</a:t>
                      </a:r>
                    </a:p>
                    <a:p>
                      <a:pPr marL="502920" indent="-457200">
                        <a:buFont typeface="+mj-lt"/>
                        <a:buAutoNum type="arabicPeriod"/>
                      </a:pPr>
                      <a:r>
                        <a:rPr lang="es-MX" sz="2200" b="1" dirty="0">
                          <a:solidFill>
                            <a:schemeClr val="tx1"/>
                          </a:solidFill>
                        </a:rPr>
                        <a:t>Matorral xerófilo en montaña 3,6 ha</a:t>
                      </a:r>
                    </a:p>
                    <a:p>
                      <a:endParaRPr lang="es-MX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09047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BE7B1CF-CEE7-4057-9F10-7BBA3661F7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09" y="268357"/>
            <a:ext cx="7335582" cy="6321287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27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757C6FD-5CDB-489F-89AA-E56FBA4CC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94EBA93-C01E-4C96-94E7-180202F09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D6512FF-5472-4D87-ADF8-FC60A64C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8140"/>
            <a:ext cx="9875520" cy="80772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RESULTADOS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9605F9-4D77-4EA9-8357-2F8A6D73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1" y="1036320"/>
            <a:ext cx="393192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>
                <a:solidFill>
                  <a:schemeClr val="tx1"/>
                </a:solidFill>
              </a:rPr>
              <a:t>Clases por Unidad de Gestión Ambiental (UGA) en </a:t>
            </a:r>
            <a:r>
              <a:rPr lang="es-MX" b="1" dirty="0" smtClean="0"/>
              <a:t>octubre de 2014</a:t>
            </a:r>
            <a:r>
              <a:rPr lang="es-MX" sz="2800" b="1" dirty="0" smtClean="0">
                <a:solidFill>
                  <a:schemeClr val="tx1"/>
                </a:solidFill>
              </a:rPr>
              <a:t>. </a:t>
            </a:r>
            <a:endParaRPr lang="es-MX" sz="2800" b="1" dirty="0">
              <a:solidFill>
                <a:schemeClr val="tx1"/>
              </a:solidFill>
            </a:endParaRPr>
          </a:p>
          <a:p>
            <a:r>
              <a:rPr lang="es-MX" sz="2800" b="1" dirty="0">
                <a:solidFill>
                  <a:schemeClr val="bg1">
                    <a:lumMod val="50000"/>
                  </a:schemeClr>
                </a:solidFill>
              </a:rPr>
              <a:t>Aprovechamiento </a:t>
            </a:r>
          </a:p>
          <a:p>
            <a:r>
              <a:rPr lang="es-MX" sz="2800" b="1" dirty="0"/>
              <a:t>Conservación</a:t>
            </a:r>
          </a:p>
          <a:p>
            <a:r>
              <a:rPr lang="es-MX" sz="2800" b="1" dirty="0">
                <a:solidFill>
                  <a:schemeClr val="accent3"/>
                </a:solidFill>
              </a:rPr>
              <a:t>Protección</a:t>
            </a:r>
          </a:p>
          <a:p>
            <a:r>
              <a:rPr lang="es-MX" sz="2800" b="1" dirty="0">
                <a:solidFill>
                  <a:schemeClr val="accent4"/>
                </a:solidFill>
              </a:rPr>
              <a:t>Restauración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536B1A5-8F2F-48F0-BCBF-686F325CB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46829"/>
              </p:ext>
            </p:extLst>
          </p:nvPr>
        </p:nvGraphicFramePr>
        <p:xfrm>
          <a:off x="4366261" y="1259318"/>
          <a:ext cx="7354951" cy="508916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194401">
                  <a:extLst>
                    <a:ext uri="{9D8B030D-6E8A-4147-A177-3AD203B41FA5}">
                      <a16:colId xmlns:a16="http://schemas.microsoft.com/office/drawing/2014/main" val="1067179723"/>
                    </a:ext>
                  </a:extLst>
                </a:gridCol>
                <a:gridCol w="1102724">
                  <a:extLst>
                    <a:ext uri="{9D8B030D-6E8A-4147-A177-3AD203B41FA5}">
                      <a16:colId xmlns:a16="http://schemas.microsoft.com/office/drawing/2014/main" val="1147329592"/>
                    </a:ext>
                  </a:extLst>
                </a:gridCol>
                <a:gridCol w="1015371">
                  <a:extLst>
                    <a:ext uri="{9D8B030D-6E8A-4147-A177-3AD203B41FA5}">
                      <a16:colId xmlns:a16="http://schemas.microsoft.com/office/drawing/2014/main" val="3801469545"/>
                    </a:ext>
                  </a:extLst>
                </a:gridCol>
                <a:gridCol w="1045641">
                  <a:extLst>
                    <a:ext uri="{9D8B030D-6E8A-4147-A177-3AD203B41FA5}">
                      <a16:colId xmlns:a16="http://schemas.microsoft.com/office/drawing/2014/main" val="3602750995"/>
                    </a:ext>
                  </a:extLst>
                </a:gridCol>
                <a:gridCol w="1128670">
                  <a:extLst>
                    <a:ext uri="{9D8B030D-6E8A-4147-A177-3AD203B41FA5}">
                      <a16:colId xmlns:a16="http://schemas.microsoft.com/office/drawing/2014/main" val="1407452794"/>
                    </a:ext>
                  </a:extLst>
                </a:gridCol>
                <a:gridCol w="934072">
                  <a:extLst>
                    <a:ext uri="{9D8B030D-6E8A-4147-A177-3AD203B41FA5}">
                      <a16:colId xmlns:a16="http://schemas.microsoft.com/office/drawing/2014/main" val="3013932046"/>
                    </a:ext>
                  </a:extLst>
                </a:gridCol>
                <a:gridCol w="934072">
                  <a:extLst>
                    <a:ext uri="{9D8B030D-6E8A-4147-A177-3AD203B41FA5}">
                      <a16:colId xmlns:a16="http://schemas.microsoft.com/office/drawing/2014/main" val="3789889722"/>
                    </a:ext>
                  </a:extLst>
                </a:gridCol>
              </a:tblGrid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UGA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AH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MX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VDAH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MXM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VER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17854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49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67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92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12476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269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205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258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15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2,074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89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549178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430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1,528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622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133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539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147662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916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4,578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557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924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751148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315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1,490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1,698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533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190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781811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674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2,269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4,654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5,511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47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345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90518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170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843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447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119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134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853809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723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4,110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1,366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756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1,283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97490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1,061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9,730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4,138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621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153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417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405351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336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801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534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320305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775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165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58615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642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2,004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511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373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547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052553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177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784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127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894200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88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544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766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588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69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665520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523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2,569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288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860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044211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4,072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325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493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30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68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121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254465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39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60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125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48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812059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322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896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344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213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208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329834"/>
                  </a:ext>
                </a:extLst>
              </a:tr>
              <a:tr h="254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458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428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581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232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106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2,234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21507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9C6363A2-FC87-46C7-8713-F421B57DD6D5}"/>
              </a:ext>
            </a:extLst>
          </p:cNvPr>
          <p:cNvSpPr txBox="1">
            <a:spLocks/>
          </p:cNvSpPr>
          <p:nvPr/>
        </p:nvSpPr>
        <p:spPr>
          <a:xfrm>
            <a:off x="1158240" y="358140"/>
            <a:ext cx="9875520" cy="807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C00000"/>
                </a:solidFill>
              </a:rPr>
              <a:t>RESULTADOS </a:t>
            </a:r>
          </a:p>
        </p:txBody>
      </p:sp>
    </p:spTree>
    <p:extLst>
      <p:ext uri="{BB962C8B-B14F-4D97-AF65-F5344CB8AC3E}">
        <p14:creationId xmlns:p14="http://schemas.microsoft.com/office/powerpoint/2010/main" val="13403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5C80064-E728-48CB-AEED-A5F9C713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2" y="0"/>
            <a:ext cx="3840488" cy="30541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B33EF7-36D4-48E8-90F1-A935D893F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03898"/>
            <a:ext cx="3840488" cy="30541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803D3E1-3128-4345-B248-82643FC93601}"/>
              </a:ext>
            </a:extLst>
          </p:cNvPr>
          <p:cNvSpPr txBox="1">
            <a:spLocks/>
          </p:cNvSpPr>
          <p:nvPr/>
        </p:nvSpPr>
        <p:spPr>
          <a:xfrm>
            <a:off x="1158240" y="358140"/>
            <a:ext cx="9875520" cy="807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C00000"/>
                </a:solidFill>
              </a:rPr>
              <a:t>RESULTADOS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F4DE567-37C8-4FDD-90D0-A43A903C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1" y="1036320"/>
            <a:ext cx="393192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>
                <a:solidFill>
                  <a:schemeClr val="tx1"/>
                </a:solidFill>
              </a:rPr>
              <a:t>Clases por UGA </a:t>
            </a:r>
            <a:r>
              <a:rPr lang="es-MX" sz="2800" b="1" dirty="0" smtClean="0">
                <a:solidFill>
                  <a:schemeClr val="tx1"/>
                </a:solidFill>
              </a:rPr>
              <a:t>en octubre de 2019. </a:t>
            </a:r>
            <a:endParaRPr lang="es-MX" sz="2800" b="1" dirty="0">
              <a:solidFill>
                <a:schemeClr val="tx1"/>
              </a:solidFill>
            </a:endParaRPr>
          </a:p>
          <a:p>
            <a:r>
              <a:rPr lang="es-MX" sz="2800" b="1" dirty="0">
                <a:solidFill>
                  <a:schemeClr val="bg1">
                    <a:lumMod val="50000"/>
                  </a:schemeClr>
                </a:solidFill>
              </a:rPr>
              <a:t>Aprovechamiento </a:t>
            </a:r>
          </a:p>
          <a:p>
            <a:r>
              <a:rPr lang="es-MX" sz="2800" b="1" dirty="0"/>
              <a:t>Conservación</a:t>
            </a:r>
          </a:p>
          <a:p>
            <a:r>
              <a:rPr lang="es-MX" sz="2800" b="1" dirty="0">
                <a:solidFill>
                  <a:schemeClr val="accent3"/>
                </a:solidFill>
              </a:rPr>
              <a:t>Protección</a:t>
            </a:r>
          </a:p>
          <a:p>
            <a:r>
              <a:rPr lang="es-MX" sz="2800" b="1" dirty="0">
                <a:solidFill>
                  <a:schemeClr val="accent4"/>
                </a:solidFill>
              </a:rPr>
              <a:t>Restauración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6523D50-7CBD-438F-8016-1E71ADB59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12127"/>
              </p:ext>
            </p:extLst>
          </p:nvPr>
        </p:nvGraphicFramePr>
        <p:xfrm>
          <a:off x="4366260" y="1249679"/>
          <a:ext cx="7201626" cy="49914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69502">
                  <a:extLst>
                    <a:ext uri="{9D8B030D-6E8A-4147-A177-3AD203B41FA5}">
                      <a16:colId xmlns:a16="http://schemas.microsoft.com/office/drawing/2014/main" val="2291661640"/>
                    </a:ext>
                  </a:extLst>
                </a:gridCol>
                <a:gridCol w="1079736">
                  <a:extLst>
                    <a:ext uri="{9D8B030D-6E8A-4147-A177-3AD203B41FA5}">
                      <a16:colId xmlns:a16="http://schemas.microsoft.com/office/drawing/2014/main" val="1030920498"/>
                    </a:ext>
                  </a:extLst>
                </a:gridCol>
                <a:gridCol w="994204">
                  <a:extLst>
                    <a:ext uri="{9D8B030D-6E8A-4147-A177-3AD203B41FA5}">
                      <a16:colId xmlns:a16="http://schemas.microsoft.com/office/drawing/2014/main" val="1387876086"/>
                    </a:ext>
                  </a:extLst>
                </a:gridCol>
                <a:gridCol w="1023843">
                  <a:extLst>
                    <a:ext uri="{9D8B030D-6E8A-4147-A177-3AD203B41FA5}">
                      <a16:colId xmlns:a16="http://schemas.microsoft.com/office/drawing/2014/main" val="2991892468"/>
                    </a:ext>
                  </a:extLst>
                </a:gridCol>
                <a:gridCol w="1105141">
                  <a:extLst>
                    <a:ext uri="{9D8B030D-6E8A-4147-A177-3AD203B41FA5}">
                      <a16:colId xmlns:a16="http://schemas.microsoft.com/office/drawing/2014/main" val="2183491586"/>
                    </a:ext>
                  </a:extLst>
                </a:gridCol>
                <a:gridCol w="914600">
                  <a:extLst>
                    <a:ext uri="{9D8B030D-6E8A-4147-A177-3AD203B41FA5}">
                      <a16:colId xmlns:a16="http://schemas.microsoft.com/office/drawing/2014/main" val="4020575037"/>
                    </a:ext>
                  </a:extLst>
                </a:gridCol>
                <a:gridCol w="914600">
                  <a:extLst>
                    <a:ext uri="{9D8B030D-6E8A-4147-A177-3AD203B41FA5}">
                      <a16:colId xmlns:a16="http://schemas.microsoft.com/office/drawing/2014/main" val="1368727147"/>
                    </a:ext>
                  </a:extLst>
                </a:gridCol>
              </a:tblGrid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UGA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AH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MX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VDAH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MXM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VER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353229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69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294699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294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116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234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25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2151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90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332861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498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1,213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740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398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368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603872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1,097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3,736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936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256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127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1,005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895994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280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1,866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1,319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159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109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547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71659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674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2,269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4,654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5,511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47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345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34092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133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334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65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291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947785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766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3,307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1,626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646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102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1,826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257113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1,128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9,017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3,694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991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214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1,076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658467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405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646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349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917647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80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724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147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60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116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380003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713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1,887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519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420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513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450531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166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578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270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80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588750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88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544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766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588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69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055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594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2,220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350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1,043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747675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4,306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154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386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92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118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181689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44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90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80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32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73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3609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342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770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338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290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227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8558998"/>
                  </a:ext>
                </a:extLst>
              </a:tr>
              <a:tr h="24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518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464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506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66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242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2,243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41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1393</Words>
  <Application>Microsoft Office PowerPoint</Application>
  <PresentationFormat>Panorámica</PresentationFormat>
  <Paragraphs>400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de Office</vt:lpstr>
      <vt:lpstr>ANÁLISIS DE CAMBIO DE USO DE SUELO EN MUNICIPIO DE GÓMEZ PALACIO, DGO., EN EL CONTEXTO DEL  ORDENAMIENTO ECOLÓGICO </vt:lpstr>
      <vt:lpstr>INTRODUCCIÓN </vt:lpstr>
      <vt:lpstr>OBJETIVOS</vt:lpstr>
      <vt:lpstr>METODOLOGÍA </vt:lpstr>
      <vt:lpstr>METODOLOGÍA </vt:lpstr>
      <vt:lpstr>RESULTADOS  Análisis imagen satelital octubre 2014 </vt:lpstr>
      <vt:lpstr>RESULTADOS </vt:lpstr>
      <vt:lpstr>RESULTADOS </vt:lpstr>
      <vt:lpstr>Presentación de PowerPoint</vt:lpstr>
      <vt:lpstr>Presentación de PowerPoint</vt:lpstr>
      <vt:lpstr>RESULTADOS POR UGA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TÉCNICO PARA LA ACTUALIZACIÓN DEL ORDENAMIENTO ECOLÓGICO MUNICIPAL DE GÓMEZ PALACIO, DURANGO</dc:title>
  <dc:creator>Juan Jaquez</dc:creator>
  <cp:lastModifiedBy>OE_DELL</cp:lastModifiedBy>
  <cp:revision>61</cp:revision>
  <dcterms:created xsi:type="dcterms:W3CDTF">2021-02-15T15:03:15Z</dcterms:created>
  <dcterms:modified xsi:type="dcterms:W3CDTF">2021-03-18T19:22:55Z</dcterms:modified>
</cp:coreProperties>
</file>